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j4DW+bm8EyzQJ4WMMegDaNhb+w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C81A45-09B9-4AC1-A0DD-B0FFB7ABBB9B}">
  <a:tblStyle styleId="{29C81A45-09B9-4AC1-A0DD-B0FFB7ABBB9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BA877C9-780B-4D95-868F-A47BB1277FA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14" y="6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6bb11716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6bb11716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6bb11716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6bb11716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6bb11716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6bb11716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6bb11716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6bb11716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6bb11716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6bb11716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6bb11716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6bb11716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6bb117164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6bb117164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71e2a302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d71e2a302a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6bb11716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d6bb11716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137fe42f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c137fe42f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training Parameters: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Number of Layer in the Neural Network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Number of Neurons in each layer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Learning rate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Number of epochs to train the model,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f684e748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bf684e748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https://www.scottdmiller.com/the-failure-rate-of-psychotherapy-what-it-is-and-what-we-can-do/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6bb11716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d6bb11716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training Parameters: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Number of Layer in the Neural Network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Number of Neurons in each layer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Learning rate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Number of epochs to train the model,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01a6f4e9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d01a6f4e9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2df282c2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d2df282c2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71e2a302a_9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d71e2a302a_9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9cef5b9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79cef5b9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71e2a302a_9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d71e2a302a_9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6bb11716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6bb11716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d6bb11716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d6bb11716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f684e748b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3" name="Google Shape;523;gbf684e748b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f684e748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bf684e748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f684e748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bf684e748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f684e748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bf684e748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316ce6b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d316ce6b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f684e748b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bf684e748b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f684e748b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bf684e748b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Tensorflow is a Python library specialized in Machine Learning. Because data read from the sensors is sequential, we’ve built our machine learning model based on Recurrent Neural Network and Long-short term memory structure because these types of neural network can process sequences of continuous 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We expect to achieve 90% of accuracy from the machine learning model.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Sampling Frequency: 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Several authors have </a:t>
            </a:r>
            <a:r>
              <a:rPr lang="en-GB" sz="1200" b="1">
                <a:solidFill>
                  <a:srgbClr val="202124"/>
                </a:solidFill>
                <a:highlight>
                  <a:srgbClr val="FFFFFF"/>
                </a:highlight>
              </a:rPr>
              <a:t>suggested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 that the highest </a:t>
            </a:r>
            <a:r>
              <a:rPr lang="en-GB" sz="1200" b="1">
                <a:solidFill>
                  <a:srgbClr val="202124"/>
                </a:solidFill>
                <a:highlight>
                  <a:srgbClr val="FFFFFF"/>
                </a:highlight>
              </a:rPr>
              <a:t>frequency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 components of the </a:t>
            </a:r>
            <a:r>
              <a:rPr lang="en-GB" sz="1200" b="1">
                <a:solidFill>
                  <a:srgbClr val="202124"/>
                </a:solidFill>
                <a:highlight>
                  <a:srgbClr val="FFFFFF"/>
                </a:highlight>
              </a:rPr>
              <a:t>EMG signal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 are around 400-500 Hz [19], [20]. To follow the Nyquists </a:t>
            </a:r>
            <a:r>
              <a:rPr lang="en-GB" sz="1200" b="1">
                <a:solidFill>
                  <a:srgbClr val="202124"/>
                </a:solidFill>
                <a:highlight>
                  <a:srgbClr val="FFFFFF"/>
                </a:highlight>
              </a:rPr>
              <a:t>rate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, a smapling </a:t>
            </a:r>
            <a:r>
              <a:rPr lang="en-GB" sz="1200" b="1">
                <a:solidFill>
                  <a:srgbClr val="202124"/>
                </a:solidFill>
                <a:highlight>
                  <a:srgbClr val="FFFFFF"/>
                </a:highlight>
              </a:rPr>
              <a:t>rate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 at least, 800-1000 Hz is needed to avoid aliasing and other </a:t>
            </a:r>
            <a:r>
              <a:rPr lang="en-GB" sz="1200" b="1">
                <a:solidFill>
                  <a:srgbClr val="202124"/>
                </a:solidFill>
                <a:highlight>
                  <a:srgbClr val="FFFFFF"/>
                </a:highlight>
              </a:rPr>
              <a:t>signal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 distortion [21]. 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(https://core.ac.uk/download/pdf/96919379.pdf)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6bb11716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6bb11716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3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31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1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1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1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3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4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9" name="Google Shape;109;p4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40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4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7" name="Google Shape;117;p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4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39" name="Google Shape;139;p4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27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42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2" name="Google Shape;14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4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45" name="Google Shape;145;p4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43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4" name="Google Shape;164;p43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4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70" name="Google Shape;170;p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9" name="Google Shape;189;p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8" name="Google Shape;28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5" name="Google Shape;35;p3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33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4" r="30474" b="2586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" name="Google Shape;44;p3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3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9" name="Google Shape;49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3" name="Google Shape;53;p3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3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3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3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3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3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0" name="Google Shape;80;p3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3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3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7" name="Google Shape;87;p3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XqinfZvjwb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jpg"/><Relationship Id="rId10" Type="http://schemas.openxmlformats.org/officeDocument/2006/relationships/image" Target="../media/image31.png"/><Relationship Id="rId4" Type="http://schemas.openxmlformats.org/officeDocument/2006/relationships/image" Target="../media/image12.jp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ecoveryvillage.com/mental-health/ptsd/related/ptsd-statistic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bsalliance.org/education/depression/statistic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"/>
          <p:cNvSpPr txBox="1">
            <a:spLocks noGrp="1"/>
          </p:cNvSpPr>
          <p:nvPr>
            <p:ph type="ctrTitle"/>
          </p:nvPr>
        </p:nvSpPr>
        <p:spPr>
          <a:xfrm>
            <a:off x="3364450" y="863000"/>
            <a:ext cx="54795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A Prototype Device for Facial Electromyography Signal Collection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Final Report</a:t>
            </a:r>
            <a:br>
              <a:rPr lang="en-GB" sz="2400">
                <a:latin typeface="Arial"/>
                <a:ea typeface="Arial"/>
                <a:cs typeface="Arial"/>
                <a:sym typeface="Arial"/>
              </a:rPr>
            </a:b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Date: 05/03/2021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2400" i="1">
                <a:latin typeface="Arial"/>
                <a:ea typeface="Arial"/>
                <a:cs typeface="Arial"/>
                <a:sym typeface="Arial"/>
              </a:rPr>
              <a:t>Sponsor: Dr. Rose T. Faghih</a:t>
            </a:r>
            <a:endParaRPr sz="2400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2400" i="1">
                <a:latin typeface="Arial"/>
                <a:ea typeface="Arial"/>
                <a:cs typeface="Arial"/>
                <a:sym typeface="Arial"/>
              </a:rPr>
              <a:t>Project Manager: Dr. Steven Pei</a:t>
            </a:r>
            <a:endParaRPr sz="2400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"/>
          <p:cNvSpPr txBox="1">
            <a:spLocks noGrp="1"/>
          </p:cNvSpPr>
          <p:nvPr>
            <p:ph type="subTitle" idx="1"/>
          </p:nvPr>
        </p:nvSpPr>
        <p:spPr>
          <a:xfrm>
            <a:off x="1934700" y="3924800"/>
            <a:ext cx="7209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9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Team 18</a:t>
            </a:r>
            <a:endParaRPr sz="19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9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Chuong Nguyen (Team Leader)</a:t>
            </a:r>
            <a:r>
              <a:rPr lang="en-GB" sz="1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Toan Vu</a:t>
            </a:r>
            <a:br>
              <a:rPr lang="en-GB" sz="1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Johnathan Nguyen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d6bb117164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794900"/>
            <a:ext cx="7962901" cy="25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d6bb117164_0_5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UPDATED SCHEDULE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d6bb117164_0_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9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d6bb11716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770175"/>
            <a:ext cx="79629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d6bb117164_0_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TASK 1: Microcontroller Programming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d6bb117164_0_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10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d6bb117164_0_84"/>
          <p:cNvPicPr preferRelativeResize="0"/>
          <p:nvPr/>
        </p:nvPicPr>
        <p:blipFill rotWithShape="1">
          <a:blip r:embed="rId3">
            <a:alphaModFix/>
          </a:blip>
          <a:srcRect t="8908" r="36644" b="8908"/>
          <a:stretch/>
        </p:blipFill>
        <p:spPr>
          <a:xfrm>
            <a:off x="4411310" y="1065200"/>
            <a:ext cx="4198615" cy="38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d6bb117164_0_8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TASK 1: Test Plan and Result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d6bb117164_0_84"/>
          <p:cNvSpPr txBox="1">
            <a:spLocks noGrp="1"/>
          </p:cNvSpPr>
          <p:nvPr>
            <p:ph type="body" idx="1"/>
          </p:nvPr>
        </p:nvSpPr>
        <p:spPr>
          <a:xfrm>
            <a:off x="201100" y="1430500"/>
            <a:ext cx="39993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Uniform Sampling: Check the number of samples per second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Bluetooth Connectivity: Expected range is 2-3 meters. Test to see how far the device can go before disconnecting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d6bb117164_0_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11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d6bb117164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770175"/>
            <a:ext cx="79629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d6bb117164_0_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TASK 2: Machine Learning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d6bb117164_0_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12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6bb117164_0_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TASK 2: Test Plan and Result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gd6bb117164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6175" y="1079900"/>
            <a:ext cx="4064451" cy="38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d6bb117164_0_97"/>
          <p:cNvSpPr txBox="1">
            <a:spLocks noGrp="1"/>
          </p:cNvSpPr>
          <p:nvPr>
            <p:ph type="body" idx="1"/>
          </p:nvPr>
        </p:nvSpPr>
        <p:spPr>
          <a:xfrm>
            <a:off x="209175" y="1368925"/>
            <a:ext cx="3999300" cy="3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Test plan: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Test with separate datasets to check the accuracy.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Expected accuracy is 90% on the testing stage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Performance: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2,033,500 data points recorded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Training Accuracy: 88.97%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Testing Accuracy: 91.68%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d6bb117164_0_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13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d6bb11716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770175"/>
            <a:ext cx="79629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d6bb117164_0_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TASK 3: Smartphone Application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d6bb117164_0_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14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d6bb117164_4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8800"/>
            <a:ext cx="4333500" cy="35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d6bb117164_4_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TASK 3: Test Plan and Result</a:t>
            </a:r>
            <a:endParaRPr/>
          </a:p>
        </p:txBody>
      </p:sp>
      <p:sp>
        <p:nvSpPr>
          <p:cNvPr id="326" name="Google Shape;326;gd6bb117164_4_9"/>
          <p:cNvSpPr txBox="1">
            <a:spLocks noGrp="1"/>
          </p:cNvSpPr>
          <p:nvPr>
            <p:ph type="body" idx="1"/>
          </p:nvPr>
        </p:nvSpPr>
        <p:spPr>
          <a:xfrm>
            <a:off x="238500" y="1508675"/>
            <a:ext cx="4333500" cy="3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Data Collection and Visualization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Data Saver Function: Check to see if data is properly and efficiently stored in local memory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Test the model deployment on a subject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Performance: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Accuracy on the test subject: 70%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d6bb117164_4_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15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71e2a302a_7_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PROJECT DEMONSTRATION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d71e2a302a_7_0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d71e2a302a_7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16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d71e2a302a_7_0" title="demonstrat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5912" y="1069100"/>
            <a:ext cx="4792175" cy="35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6bb117164_0_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CONSTRAINTS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d6bb117164_0_61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d6bb117164_0_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17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gd6bb117164_0_61"/>
          <p:cNvPicPr preferRelativeResize="0"/>
          <p:nvPr/>
        </p:nvPicPr>
        <p:blipFill rotWithShape="1">
          <a:blip r:embed="rId3">
            <a:alphaModFix/>
          </a:blip>
          <a:srcRect r="1931" b="10960"/>
          <a:stretch/>
        </p:blipFill>
        <p:spPr>
          <a:xfrm>
            <a:off x="5631413" y="1115850"/>
            <a:ext cx="1825200" cy="178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4" name="Google Shape;344;gd6bb117164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462" y="1163250"/>
            <a:ext cx="1695000" cy="1695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5" name="Google Shape;345;gd6bb117164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462" y="3119350"/>
            <a:ext cx="1695000" cy="1695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6" name="Google Shape;346;gd6bb117164_0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4813" y="2907637"/>
            <a:ext cx="2118378" cy="21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137fe42f3_0_28"/>
          <p:cNvSpPr txBox="1">
            <a:spLocks noGrp="1"/>
          </p:cNvSpPr>
          <p:nvPr>
            <p:ph type="body" idx="1"/>
          </p:nvPr>
        </p:nvSpPr>
        <p:spPr>
          <a:xfrm>
            <a:off x="110875" y="1516300"/>
            <a:ext cx="4243500" cy="3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High-risk Task: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Task 2.2 (ML Algorithm): High sensitivity to changes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719999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Mitigation Plan: improve the accuracy by adding more samples to the training dataset, generalize the input sequence, and tuning up the training parameters of the model.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2" name="Google Shape;352;gc137fe42f3_0_28"/>
          <p:cNvGraphicFramePr/>
          <p:nvPr/>
        </p:nvGraphicFramePr>
        <p:xfrm>
          <a:off x="5125363" y="69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{29C81A45-09B9-4AC1-A0DD-B0FFB7ABBB9B}</a:tableStyleId>
              </a:tblPr>
              <a:tblGrid>
                <a:gridCol w="7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Task 2.2</a:t>
                      </a: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Task 2.4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Task 2.3</a:t>
                      </a: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3" name="Google Shape;353;gc137fe42f3_0_28"/>
          <p:cNvSpPr txBox="1"/>
          <p:nvPr/>
        </p:nvSpPr>
        <p:spPr>
          <a:xfrm>
            <a:off x="6238600" y="3873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Consequence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c137fe42f3_0_28"/>
          <p:cNvSpPr txBox="1"/>
          <p:nvPr/>
        </p:nvSpPr>
        <p:spPr>
          <a:xfrm rot="-5400000">
            <a:off x="2983700" y="1152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c137fe42f3_0_28"/>
          <p:cNvSpPr txBox="1"/>
          <p:nvPr/>
        </p:nvSpPr>
        <p:spPr>
          <a:xfrm>
            <a:off x="5331913" y="347356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c137fe42f3_0_28"/>
          <p:cNvSpPr txBox="1"/>
          <p:nvPr/>
        </p:nvSpPr>
        <p:spPr>
          <a:xfrm>
            <a:off x="6071488" y="347356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c137fe42f3_0_28"/>
          <p:cNvSpPr txBox="1"/>
          <p:nvPr/>
        </p:nvSpPr>
        <p:spPr>
          <a:xfrm>
            <a:off x="6804988" y="347356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c137fe42f3_0_28"/>
          <p:cNvSpPr txBox="1"/>
          <p:nvPr/>
        </p:nvSpPr>
        <p:spPr>
          <a:xfrm>
            <a:off x="7538488" y="3473575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c137fe42f3_0_28"/>
          <p:cNvSpPr txBox="1"/>
          <p:nvPr/>
        </p:nvSpPr>
        <p:spPr>
          <a:xfrm>
            <a:off x="8188813" y="347521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c137fe42f3_0_28"/>
          <p:cNvSpPr txBox="1"/>
          <p:nvPr/>
        </p:nvSpPr>
        <p:spPr>
          <a:xfrm rot="-5400000">
            <a:off x="4616838" y="2993938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c137fe42f3_0_28"/>
          <p:cNvSpPr txBox="1"/>
          <p:nvPr/>
        </p:nvSpPr>
        <p:spPr>
          <a:xfrm rot="-5400000">
            <a:off x="4616838" y="2452450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c137fe42f3_0_28"/>
          <p:cNvSpPr txBox="1"/>
          <p:nvPr/>
        </p:nvSpPr>
        <p:spPr>
          <a:xfrm rot="-5400000">
            <a:off x="4616838" y="1884050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c137fe42f3_0_28"/>
          <p:cNvSpPr txBox="1"/>
          <p:nvPr/>
        </p:nvSpPr>
        <p:spPr>
          <a:xfrm rot="-5400000">
            <a:off x="4616838" y="1366375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c137fe42f3_0_28"/>
          <p:cNvSpPr txBox="1"/>
          <p:nvPr/>
        </p:nvSpPr>
        <p:spPr>
          <a:xfrm rot="-5400000">
            <a:off x="4616838" y="774150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c137fe42f3_0_28"/>
          <p:cNvSpPr txBox="1">
            <a:spLocks noGrp="1"/>
          </p:cNvSpPr>
          <p:nvPr>
            <p:ph type="title"/>
          </p:nvPr>
        </p:nvSpPr>
        <p:spPr>
          <a:xfrm>
            <a:off x="1052550" y="3348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RISKS MANAGEMENT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c137fe42f3_0_28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c137fe42f3_0_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18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f684e748b_0_19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PROBLEMS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gbf684e748b_0_195"/>
          <p:cNvPicPr preferRelativeResize="0"/>
          <p:nvPr/>
        </p:nvPicPr>
        <p:blipFill rotWithShape="1">
          <a:blip r:embed="rId3">
            <a:alphaModFix/>
          </a:blip>
          <a:srcRect l="-15486" t="-9179" r="-12816" b="1814"/>
          <a:stretch/>
        </p:blipFill>
        <p:spPr>
          <a:xfrm>
            <a:off x="642410" y="1611101"/>
            <a:ext cx="2073300" cy="173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" name="Google Shape;202;gbf684e748b_0_195"/>
          <p:cNvSpPr txBox="1"/>
          <p:nvPr/>
        </p:nvSpPr>
        <p:spPr>
          <a:xfrm>
            <a:off x="338650" y="3524775"/>
            <a:ext cx="2680800" cy="1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-GB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adults experience at least one traumatic event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bf684e748b_0_1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7822" y="1750870"/>
            <a:ext cx="1641756" cy="164175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bf684e748b_0_195"/>
          <p:cNvSpPr txBox="1"/>
          <p:nvPr/>
        </p:nvSpPr>
        <p:spPr>
          <a:xfrm>
            <a:off x="3311200" y="3524775"/>
            <a:ext cx="2680800" cy="1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-GB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90%</a:t>
            </a: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those who die by suicide had a diagnosable psychiatric disorder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bf684e748b_0_1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1550" y="1704244"/>
            <a:ext cx="2046833" cy="173501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bf684e748b_0_195"/>
          <p:cNvSpPr txBox="1"/>
          <p:nvPr/>
        </p:nvSpPr>
        <p:spPr>
          <a:xfrm>
            <a:off x="6521550" y="3524775"/>
            <a:ext cx="2332500" cy="14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success rate of Psychotherapy treatment </a:t>
            </a:r>
            <a:r>
              <a:rPr lang="en-GB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(50%)</a:t>
            </a:r>
            <a:r>
              <a:rPr lang="en-GB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bf684e748b_0_195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bf684e748b_0_1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6bb117164_0_110"/>
          <p:cNvSpPr txBox="1">
            <a:spLocks noGrp="1"/>
          </p:cNvSpPr>
          <p:nvPr>
            <p:ph type="body" idx="1"/>
          </p:nvPr>
        </p:nvSpPr>
        <p:spPr>
          <a:xfrm>
            <a:off x="110875" y="1516300"/>
            <a:ext cx="4243500" cy="3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Medium-risk Tasks: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Task 2.3 (Training dataset): The credibility of the dataset is affected while collecting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6300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Mitigation Plan: Record samples under various circumstances so that the Machine Learning Model can learn about the differences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3" name="Google Shape;373;gd6bb117164_0_110"/>
          <p:cNvGraphicFramePr/>
          <p:nvPr/>
        </p:nvGraphicFramePr>
        <p:xfrm>
          <a:off x="5125363" y="69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{29C81A45-09B9-4AC1-A0DD-B0FFB7ABBB9B}</a:tableStyleId>
              </a:tblPr>
              <a:tblGrid>
                <a:gridCol w="7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Task 2.2</a:t>
                      </a: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Task 2.4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Task 2.3</a:t>
                      </a: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4" name="Google Shape;374;gd6bb117164_0_110"/>
          <p:cNvSpPr txBox="1"/>
          <p:nvPr/>
        </p:nvSpPr>
        <p:spPr>
          <a:xfrm>
            <a:off x="6238600" y="3873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Consequence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d6bb117164_0_110"/>
          <p:cNvSpPr txBox="1"/>
          <p:nvPr/>
        </p:nvSpPr>
        <p:spPr>
          <a:xfrm rot="-5400000">
            <a:off x="2983700" y="1152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d6bb117164_0_110"/>
          <p:cNvSpPr txBox="1"/>
          <p:nvPr/>
        </p:nvSpPr>
        <p:spPr>
          <a:xfrm>
            <a:off x="5331913" y="347356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d6bb117164_0_110"/>
          <p:cNvSpPr txBox="1"/>
          <p:nvPr/>
        </p:nvSpPr>
        <p:spPr>
          <a:xfrm>
            <a:off x="6071488" y="347356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d6bb117164_0_110"/>
          <p:cNvSpPr txBox="1"/>
          <p:nvPr/>
        </p:nvSpPr>
        <p:spPr>
          <a:xfrm>
            <a:off x="6804988" y="347356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d6bb117164_0_110"/>
          <p:cNvSpPr txBox="1"/>
          <p:nvPr/>
        </p:nvSpPr>
        <p:spPr>
          <a:xfrm>
            <a:off x="7538488" y="3473575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d6bb117164_0_110"/>
          <p:cNvSpPr txBox="1"/>
          <p:nvPr/>
        </p:nvSpPr>
        <p:spPr>
          <a:xfrm>
            <a:off x="8188813" y="347521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d6bb117164_0_110"/>
          <p:cNvSpPr txBox="1"/>
          <p:nvPr/>
        </p:nvSpPr>
        <p:spPr>
          <a:xfrm rot="-5400000">
            <a:off x="4616838" y="2993938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d6bb117164_0_110"/>
          <p:cNvSpPr txBox="1"/>
          <p:nvPr/>
        </p:nvSpPr>
        <p:spPr>
          <a:xfrm rot="-5400000">
            <a:off x="4616838" y="2452450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d6bb117164_0_110"/>
          <p:cNvSpPr txBox="1"/>
          <p:nvPr/>
        </p:nvSpPr>
        <p:spPr>
          <a:xfrm rot="-5400000">
            <a:off x="4616838" y="1884050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d6bb117164_0_110"/>
          <p:cNvSpPr txBox="1"/>
          <p:nvPr/>
        </p:nvSpPr>
        <p:spPr>
          <a:xfrm rot="-5400000">
            <a:off x="4616838" y="1366375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d6bb117164_0_110"/>
          <p:cNvSpPr txBox="1"/>
          <p:nvPr/>
        </p:nvSpPr>
        <p:spPr>
          <a:xfrm rot="-5400000">
            <a:off x="4616838" y="774150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d6bb117164_0_110"/>
          <p:cNvSpPr txBox="1">
            <a:spLocks noGrp="1"/>
          </p:cNvSpPr>
          <p:nvPr>
            <p:ph type="title"/>
          </p:nvPr>
        </p:nvSpPr>
        <p:spPr>
          <a:xfrm>
            <a:off x="1052550" y="3348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RISKS MANAGEMENT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d6bb117164_0_110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d6bb117164_0_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19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01a6f4e9d_1_0"/>
          <p:cNvSpPr txBox="1"/>
          <p:nvPr/>
        </p:nvSpPr>
        <p:spPr>
          <a:xfrm>
            <a:off x="66800" y="1468675"/>
            <a:ext cx="42876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800" i="0" u="none" strike="noStrike" cap="none">
                <a:solidFill>
                  <a:schemeClr val="lt1"/>
                </a:solidFill>
              </a:rPr>
              <a:t>Low-risk Tasks:</a:t>
            </a:r>
            <a:endParaRPr sz="1800" i="0" u="none" strike="noStrike" cap="none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 u="none" strike="noStrike" cap="none">
                <a:solidFill>
                  <a:schemeClr val="lt1"/>
                </a:solidFill>
              </a:rPr>
              <a:t>Task 2.4 ( ML Model Tune-up): Constrained by personal computer’s computability</a:t>
            </a:r>
            <a:endParaRPr sz="1800" u="none" strike="noStrike" cap="none">
              <a:solidFill>
                <a:schemeClr val="lt1"/>
              </a:solidFill>
            </a:endParaRPr>
          </a:p>
          <a:p>
            <a:pPr marL="6300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 u="none" strike="noStrike" cap="none">
                <a:solidFill>
                  <a:schemeClr val="lt1"/>
                </a:solidFill>
              </a:rPr>
              <a:t>Mitigation Plan: </a:t>
            </a:r>
            <a:r>
              <a:rPr lang="en-GB" sz="1800">
                <a:solidFill>
                  <a:schemeClr val="lt1"/>
                </a:solidFill>
              </a:rPr>
              <a:t>Use </a:t>
            </a:r>
            <a:r>
              <a:rPr lang="en-GB" sz="1800" u="none" strike="noStrike" cap="none">
                <a:solidFill>
                  <a:schemeClr val="lt1"/>
                </a:solidFill>
              </a:rPr>
              <a:t>cloud computing instead of personal computers.</a:t>
            </a:r>
            <a:endParaRPr sz="1800" u="none" strike="noStrike" cap="none">
              <a:solidFill>
                <a:schemeClr val="lt1"/>
              </a:solidFill>
            </a:endParaRPr>
          </a:p>
        </p:txBody>
      </p:sp>
      <p:graphicFrame>
        <p:nvGraphicFramePr>
          <p:cNvPr id="394" name="Google Shape;394;gd01a6f4e9d_1_0"/>
          <p:cNvGraphicFramePr/>
          <p:nvPr/>
        </p:nvGraphicFramePr>
        <p:xfrm>
          <a:off x="5125363" y="690688"/>
          <a:ext cx="3655750" cy="2782875"/>
        </p:xfrm>
        <a:graphic>
          <a:graphicData uri="http://schemas.openxmlformats.org/drawingml/2006/table">
            <a:tbl>
              <a:tblPr>
                <a:noFill/>
                <a:tableStyleId>{29C81A45-09B9-4AC1-A0DD-B0FFB7ABBB9B}</a:tableStyleId>
              </a:tblPr>
              <a:tblGrid>
                <a:gridCol w="73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Task 2.2</a:t>
                      </a: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Task 2.4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strike="noStrike" cap="none"/>
                        <a:t>Task 2.3</a:t>
                      </a: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5" name="Google Shape;395;gd01a6f4e9d_1_0"/>
          <p:cNvSpPr txBox="1"/>
          <p:nvPr/>
        </p:nvSpPr>
        <p:spPr>
          <a:xfrm>
            <a:off x="6238600" y="3873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Consequence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d01a6f4e9d_1_0"/>
          <p:cNvSpPr txBox="1"/>
          <p:nvPr/>
        </p:nvSpPr>
        <p:spPr>
          <a:xfrm rot="-5400000">
            <a:off x="2983700" y="1152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d01a6f4e9d_1_0"/>
          <p:cNvSpPr txBox="1"/>
          <p:nvPr/>
        </p:nvSpPr>
        <p:spPr>
          <a:xfrm>
            <a:off x="5331913" y="347356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d01a6f4e9d_1_0"/>
          <p:cNvSpPr txBox="1"/>
          <p:nvPr/>
        </p:nvSpPr>
        <p:spPr>
          <a:xfrm>
            <a:off x="6071488" y="347356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d01a6f4e9d_1_0"/>
          <p:cNvSpPr txBox="1"/>
          <p:nvPr/>
        </p:nvSpPr>
        <p:spPr>
          <a:xfrm>
            <a:off x="6804988" y="347356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d01a6f4e9d_1_0"/>
          <p:cNvSpPr txBox="1"/>
          <p:nvPr/>
        </p:nvSpPr>
        <p:spPr>
          <a:xfrm>
            <a:off x="7538488" y="3473575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d01a6f4e9d_1_0"/>
          <p:cNvSpPr txBox="1"/>
          <p:nvPr/>
        </p:nvSpPr>
        <p:spPr>
          <a:xfrm>
            <a:off x="8188813" y="3475213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d01a6f4e9d_1_0"/>
          <p:cNvSpPr txBox="1"/>
          <p:nvPr/>
        </p:nvSpPr>
        <p:spPr>
          <a:xfrm rot="-5400000">
            <a:off x="4616838" y="2993938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d01a6f4e9d_1_0"/>
          <p:cNvSpPr txBox="1"/>
          <p:nvPr/>
        </p:nvSpPr>
        <p:spPr>
          <a:xfrm rot="-5400000">
            <a:off x="4616838" y="2452450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d01a6f4e9d_1_0"/>
          <p:cNvSpPr txBox="1"/>
          <p:nvPr/>
        </p:nvSpPr>
        <p:spPr>
          <a:xfrm rot="-5400000">
            <a:off x="4616838" y="1884050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d01a6f4e9d_1_0"/>
          <p:cNvSpPr txBox="1"/>
          <p:nvPr/>
        </p:nvSpPr>
        <p:spPr>
          <a:xfrm rot="-5400000">
            <a:off x="4616838" y="1366375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d01a6f4e9d_1_0"/>
          <p:cNvSpPr txBox="1"/>
          <p:nvPr/>
        </p:nvSpPr>
        <p:spPr>
          <a:xfrm rot="-5400000">
            <a:off x="4616838" y="774150"/>
            <a:ext cx="4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d01a6f4e9d_1_0"/>
          <p:cNvSpPr txBox="1">
            <a:spLocks noGrp="1"/>
          </p:cNvSpPr>
          <p:nvPr>
            <p:ph type="title"/>
          </p:nvPr>
        </p:nvSpPr>
        <p:spPr>
          <a:xfrm>
            <a:off x="1052550" y="3348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RISKS MANAGEMENT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d01a6f4e9d_1_0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d01a6f4e9d_1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20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2df282c28_0_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BUDGET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d2df282c28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8525" y="1027800"/>
            <a:ext cx="6362025" cy="36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d2df282c28_0_7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d2df282c28_0_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21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71e2a302a_9_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EXPENDITURES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d71e2a302a_9_26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d71e2a302a_9_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21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5" name="Google Shape;425;gd71e2a302a_9_26"/>
          <p:cNvGraphicFramePr/>
          <p:nvPr>
            <p:extLst>
              <p:ext uri="{D42A27DB-BD31-4B8C-83A1-F6EECF244321}">
                <p14:modId xmlns:p14="http://schemas.microsoft.com/office/powerpoint/2010/main" val="3755351527"/>
              </p:ext>
            </p:extLst>
          </p:nvPr>
        </p:nvGraphicFramePr>
        <p:xfrm>
          <a:off x="949569" y="1432850"/>
          <a:ext cx="7241931" cy="2909697"/>
        </p:xfrm>
        <a:graphic>
          <a:graphicData uri="http://schemas.openxmlformats.org/drawingml/2006/table">
            <a:tbl>
              <a:tblPr>
                <a:noFill/>
                <a:tableStyleId>{5BA877C9-780B-4D95-868F-A47BB1277FA2}</a:tableStyleId>
              </a:tblPr>
              <a:tblGrid>
                <a:gridCol w="4501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0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 b="1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Parts</a:t>
                      </a:r>
                      <a:endParaRPr sz="18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 b="1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Cost</a:t>
                      </a:r>
                      <a:endParaRPr sz="18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Microcontroller ESP32 (x2)</a:t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$23.80</a:t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MyoWare Muscle Sensor (x3)</a:t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$123.24</a:t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Non-Gelled Reusable Electrodes (x10)</a:t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$16.24</a:t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Gelled Electrodes (x100)</a:t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$19.14</a:t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Conductive Adhesive Gel (x1)</a:t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$5.72</a:t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24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Total</a:t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</a:rPr>
                        <a:t>$188.14</a:t>
                      </a:r>
                      <a:endParaRPr sz="1800" dirty="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L="63500" marR="63500" marT="63500" marB="635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9cef5b90f_0_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SUMMARY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79cef5b90f_0_10"/>
          <p:cNvSpPr txBox="1">
            <a:spLocks noGrp="1"/>
          </p:cNvSpPr>
          <p:nvPr>
            <p:ph type="body" idx="1"/>
          </p:nvPr>
        </p:nvSpPr>
        <p:spPr>
          <a:xfrm>
            <a:off x="863325" y="1395075"/>
            <a:ext cx="7038900" cy="3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Major Accomplishments: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Setbacks: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Lessons Learned: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32" name="Google Shape;432;g79cef5b90f_0_10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79cef5b90f_0_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22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g79cef5b90f_0_10"/>
          <p:cNvPicPr preferRelativeResize="0"/>
          <p:nvPr/>
        </p:nvPicPr>
        <p:blipFill rotWithShape="1">
          <a:blip r:embed="rId3">
            <a:alphaModFix/>
          </a:blip>
          <a:srcRect l="46724" t="55150" r="3573" b="25149"/>
          <a:stretch/>
        </p:blipFill>
        <p:spPr>
          <a:xfrm>
            <a:off x="4034550" y="1161025"/>
            <a:ext cx="1074900" cy="9732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5" name="Google Shape;435;g79cef5b90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4950" y="1122625"/>
            <a:ext cx="1032900" cy="1094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6" name="Google Shape;436;g79cef5b90f_0_10"/>
          <p:cNvPicPr preferRelativeResize="0"/>
          <p:nvPr/>
        </p:nvPicPr>
        <p:blipFill rotWithShape="1">
          <a:blip r:embed="rId5">
            <a:alphaModFix/>
          </a:blip>
          <a:srcRect l="43395" r="9240" b="54495"/>
          <a:stretch/>
        </p:blipFill>
        <p:spPr>
          <a:xfrm>
            <a:off x="7700375" y="1086325"/>
            <a:ext cx="1182900" cy="1167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7" name="Google Shape;437;g79cef5b90f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4550" y="2516125"/>
            <a:ext cx="1182900" cy="1094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8" name="Google Shape;438;g79cef5b90f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8150" y="2484825"/>
            <a:ext cx="1032900" cy="1194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9" name="Google Shape;439;g79cef5b90f_0_10"/>
          <p:cNvPicPr preferRelativeResize="0"/>
          <p:nvPr/>
        </p:nvPicPr>
        <p:blipFill rotWithShape="1">
          <a:blip r:embed="rId8">
            <a:alphaModFix/>
          </a:blip>
          <a:srcRect l="11783" t="8377" r="11944" b="10997"/>
          <a:stretch/>
        </p:blipFill>
        <p:spPr>
          <a:xfrm>
            <a:off x="7710575" y="2484925"/>
            <a:ext cx="1182900" cy="11568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0" name="Google Shape;440;g79cef5b90f_0_10"/>
          <p:cNvPicPr preferRelativeResize="0"/>
          <p:nvPr/>
        </p:nvPicPr>
        <p:blipFill rotWithShape="1">
          <a:blip r:embed="rId9">
            <a:alphaModFix/>
          </a:blip>
          <a:srcRect l="18665" t="18540" r="12836" b="17769"/>
          <a:stretch/>
        </p:blipFill>
        <p:spPr>
          <a:xfrm>
            <a:off x="7041050" y="3686950"/>
            <a:ext cx="1182900" cy="1188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1" name="Google Shape;441;g79cef5b90f_0_10"/>
          <p:cNvPicPr preferRelativeResize="0"/>
          <p:nvPr/>
        </p:nvPicPr>
        <p:blipFill rotWithShape="1">
          <a:blip r:embed="rId10">
            <a:alphaModFix/>
          </a:blip>
          <a:srcRect r="63424"/>
          <a:stretch/>
        </p:blipFill>
        <p:spPr>
          <a:xfrm>
            <a:off x="4981050" y="3777837"/>
            <a:ext cx="1182900" cy="1100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71e2a302a_9_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ACKNOWLEDGEMENT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d71e2a302a_9_16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d71e2a302a_9_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21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d71e2a302a_9_16"/>
          <p:cNvSpPr txBox="1"/>
          <p:nvPr/>
        </p:nvSpPr>
        <p:spPr>
          <a:xfrm>
            <a:off x="743725" y="1543875"/>
            <a:ext cx="8046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</a:rPr>
              <a:t>Special thanks to our support:</a:t>
            </a:r>
            <a:endParaRPr sz="24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2400" i="1">
                <a:solidFill>
                  <a:schemeClr val="lt1"/>
                </a:solidFill>
              </a:rPr>
              <a:t>Sponsor: Dr. Rose T. Faghih</a:t>
            </a:r>
            <a:endParaRPr sz="2400" i="1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 i="1">
                <a:solidFill>
                  <a:schemeClr val="lt1"/>
                </a:solidFill>
              </a:rPr>
              <a:t>Mentor: Md. Rafiul Amin</a:t>
            </a:r>
            <a:endParaRPr sz="2400" i="1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2400" i="1">
                <a:solidFill>
                  <a:schemeClr val="lt1"/>
                </a:solidFill>
              </a:rPr>
              <a:t>Project Manager: Dr. Steven Pei</a:t>
            </a:r>
            <a:endParaRPr sz="2400" i="1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GB" sz="2400" i="1">
                <a:solidFill>
                  <a:schemeClr val="lt1"/>
                </a:solidFill>
              </a:rPr>
              <a:t>University of Houston: Computational Medicine Lab</a:t>
            </a:r>
            <a:endParaRPr sz="24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Thank you!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9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Questions?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2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57" name="Google Shape;457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5" name="Google Shape;465;p29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5" t="50732" r="19576" b="26212"/>
          <a:stretch/>
        </p:blipFill>
        <p:spPr>
          <a:xfrm>
            <a:off x="4115130" y="1605638"/>
            <a:ext cx="3063300" cy="174570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29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68" name="Google Shape;468;p2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627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2" name="Google Shape;472;p29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3" b="16016"/>
          <a:stretch/>
        </p:blipFill>
        <p:spPr>
          <a:xfrm>
            <a:off x="6762097" y="2613771"/>
            <a:ext cx="1024200" cy="133319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9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29"/>
          <p:cNvGrpSpPr/>
          <p:nvPr/>
        </p:nvGrpSpPr>
        <p:grpSpPr>
          <a:xfrm>
            <a:off x="6405843" y="3121895"/>
            <a:ext cx="520684" cy="1036470"/>
            <a:chOff x="9543736" y="4486132"/>
            <a:chExt cx="570300" cy="1135236"/>
          </a:xfrm>
        </p:grpSpPr>
        <p:sp>
          <p:nvSpPr>
            <p:cNvPr id="475" name="Google Shape;475;p2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627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9" name="Google Shape;479;p29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78" b="36730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80" name="Google Shape;480;p29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" name="Google Shape;481;p29"/>
          <p:cNvGrpSpPr/>
          <p:nvPr/>
        </p:nvGrpSpPr>
        <p:grpSpPr>
          <a:xfrm>
            <a:off x="7564800" y="3443360"/>
            <a:ext cx="455496" cy="692277"/>
            <a:chOff x="7384375" y="3728000"/>
            <a:chExt cx="498900" cy="758244"/>
          </a:xfrm>
        </p:grpSpPr>
        <p:sp>
          <p:nvSpPr>
            <p:cNvPr id="482" name="Google Shape;482;p2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627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29"/>
          <p:cNvGrpSpPr/>
          <p:nvPr/>
        </p:nvGrpSpPr>
        <p:grpSpPr>
          <a:xfrm>
            <a:off x="7564830" y="3561758"/>
            <a:ext cx="478080" cy="462776"/>
            <a:chOff x="7384385" y="3857442"/>
            <a:chExt cx="523637" cy="506874"/>
          </a:xfrm>
        </p:grpSpPr>
        <p:sp>
          <p:nvSpPr>
            <p:cNvPr id="487" name="Google Shape;487;p2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8" name="Google Shape;488;p2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89" name="Google Shape;489;p2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91" name="Google Shape;491;p29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3" t="47334" r="37425" b="36556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92" name="Google Shape;492;p29"/>
          <p:cNvGrpSpPr/>
          <p:nvPr/>
        </p:nvGrpSpPr>
        <p:grpSpPr>
          <a:xfrm>
            <a:off x="8110842" y="3443360"/>
            <a:ext cx="435785" cy="692277"/>
            <a:chOff x="7982421" y="3727763"/>
            <a:chExt cx="477311" cy="758244"/>
          </a:xfrm>
        </p:grpSpPr>
        <p:sp>
          <p:nvSpPr>
            <p:cNvPr id="493" name="Google Shape;493;p2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627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6274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1" name="Google Shape;501;p29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7" t="55912" r="37350" b="27091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2" name="Google Shape;502;p29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d6bb117164_1_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SUGGESTIONS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d6bb117164_1_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3D unobtrusive wearable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Battery (18650 rechargeable battery 3.7V-2500 [mAh])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Larger dataset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Better sensors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Cloud database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6bb117164_0_1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Facial Electrode Locations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d6bb117164_0_136"/>
          <p:cNvSpPr txBox="1"/>
          <p:nvPr/>
        </p:nvSpPr>
        <p:spPr>
          <a:xfrm>
            <a:off x="2192850" y="3957038"/>
            <a:ext cx="42978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Electrode locations for measuring facial EMG activity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d6bb117164_0_136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Google Shape;516;gd6bb117164_0_136"/>
          <p:cNvGrpSpPr/>
          <p:nvPr/>
        </p:nvGrpSpPr>
        <p:grpSpPr>
          <a:xfrm>
            <a:off x="3227250" y="1380625"/>
            <a:ext cx="2229000" cy="2503625"/>
            <a:chOff x="3702450" y="1319938"/>
            <a:chExt cx="2229000" cy="2503625"/>
          </a:xfrm>
        </p:grpSpPr>
        <p:pic>
          <p:nvPicPr>
            <p:cNvPr id="517" name="Google Shape;517;gd6bb117164_0_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02450" y="1319938"/>
              <a:ext cx="2229000" cy="2503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gd6bb117164_0_136"/>
            <p:cNvSpPr/>
            <p:nvPr/>
          </p:nvSpPr>
          <p:spPr>
            <a:xfrm>
              <a:off x="5171450" y="2264250"/>
              <a:ext cx="237600" cy="139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gd6bb117164_0_136"/>
            <p:cNvSpPr/>
            <p:nvPr/>
          </p:nvSpPr>
          <p:spPr>
            <a:xfrm>
              <a:off x="5171450" y="2640275"/>
              <a:ext cx="237600" cy="139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gd6bb117164_0_136"/>
            <p:cNvSpPr/>
            <p:nvPr/>
          </p:nvSpPr>
          <p:spPr>
            <a:xfrm>
              <a:off x="4572000" y="2780075"/>
              <a:ext cx="237600" cy="1398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bf684e748b_0_7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REFERENCES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bf684e748b_0_732"/>
          <p:cNvSpPr txBox="1"/>
          <p:nvPr/>
        </p:nvSpPr>
        <p:spPr>
          <a:xfrm>
            <a:off x="354375" y="1423250"/>
            <a:ext cx="8623200" cy="28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https://www.therecoveryvillage.com/mental-health/ptsd/related/ptsd-statistics/</a:t>
            </a: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90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90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https://afsp.org/story/cdc-releases-new-mortality-data-nation-s-largest-suicide-prevention-organization</a:t>
            </a: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90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90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https://www.dbsalliance.org/education/depression/statistics/</a:t>
            </a: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90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90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https://www.scottdmiller.com/the-failure-rate-of-psychotherapy-what-it-is-and-what-we-can-do/</a:t>
            </a: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90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A. Van Boxtel, “Facial EMG as a Tool for Inferring Affective States,” vol. 2010, no. Figure 3, pp. 104–108, 2010.</a:t>
            </a: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90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905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gbf684e748b_0_732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f684e748b_0_20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NEEDS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bf684e748b_0_207"/>
          <p:cNvSpPr txBox="1"/>
          <p:nvPr/>
        </p:nvSpPr>
        <p:spPr>
          <a:xfrm>
            <a:off x="1029975" y="3487175"/>
            <a:ext cx="32379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device to provide well-measured data to medical professionals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bf684e748b_0_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120" y="1603507"/>
            <a:ext cx="16256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bf684e748b_0_2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1147" y="1453345"/>
            <a:ext cx="1925919" cy="1925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bf684e748b_0_207"/>
          <p:cNvSpPr txBox="1"/>
          <p:nvPr/>
        </p:nvSpPr>
        <p:spPr>
          <a:xfrm>
            <a:off x="5130063" y="3524775"/>
            <a:ext cx="3128100" cy="15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accurate diagnosis with better treatment courses for patients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gbf684e748b_0_207"/>
          <p:cNvCxnSpPr/>
          <p:nvPr/>
        </p:nvCxnSpPr>
        <p:spPr>
          <a:xfrm>
            <a:off x="4426075" y="2419751"/>
            <a:ext cx="705600" cy="3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9" name="Google Shape;219;gbf684e748b_0_207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bf684e748b_0_2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f684e748b_0_2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PURPOSE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bf684e748b_0_2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▪"/>
            </a:pPr>
            <a:r>
              <a:rPr lang="en-GB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Detect a person’s emotion by collecting and analysing their electromyography (EMG) signals.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▪"/>
            </a:pPr>
            <a:r>
              <a:rPr lang="en-GB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 the user’s emotion on a mobile application.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bf684e748b_0_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446" y="3200843"/>
            <a:ext cx="1530000" cy="153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8" name="Google Shape;228;gbf684e748b_0_2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3692" y="3083442"/>
            <a:ext cx="1647308" cy="1647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bf684e748b_0_218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bf684e748b_0_2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3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f684e748b_0_2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OVERVIEW DIAGRAM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bf684e748b_0_227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bf684e748b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80" y="1730200"/>
            <a:ext cx="8388444" cy="266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bf684e748b_0_2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7925" y="2273350"/>
            <a:ext cx="954527" cy="136254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bf684e748b_0_2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4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316ce6b32_0_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PATENTS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d316ce6b32_0_0"/>
          <p:cNvSpPr txBox="1">
            <a:spLocks noGrp="1"/>
          </p:cNvSpPr>
          <p:nvPr>
            <p:ph type="body" idx="1"/>
          </p:nvPr>
        </p:nvSpPr>
        <p:spPr>
          <a:xfrm>
            <a:off x="1297500" y="122372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-GB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 8214214 B2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○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Emotion detection by analyzing the user’s prosody (rhythm and intonation of voice)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-GB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 9600715 B2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○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Emotion detection by analyzing raw image data of a user’s facial expression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-GB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 8170656 B2	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○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Detecting the gestures of parts of body by analyzing the EMG signals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d316ce6b32_0_0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d316ce6b32_0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5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f684e748b_0_2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DELIVERABLES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bf684e748b_0_235"/>
          <p:cNvPicPr preferRelativeResize="0"/>
          <p:nvPr/>
        </p:nvPicPr>
        <p:blipFill rotWithShape="1">
          <a:blip r:embed="rId3">
            <a:alphaModFix/>
          </a:blip>
          <a:srcRect l="9955" r="9947"/>
          <a:stretch/>
        </p:blipFill>
        <p:spPr>
          <a:xfrm>
            <a:off x="4035602" y="3050650"/>
            <a:ext cx="1072775" cy="13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bf684e748b_0_2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4902" y="1042225"/>
            <a:ext cx="2236842" cy="12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bf684e748b_0_235"/>
          <p:cNvSpPr txBox="1"/>
          <p:nvPr/>
        </p:nvSpPr>
        <p:spPr>
          <a:xfrm>
            <a:off x="851175" y="2508850"/>
            <a:ext cx="34467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Microcontroller Programing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bf684e748b_0_235"/>
          <p:cNvSpPr txBox="1"/>
          <p:nvPr/>
        </p:nvSpPr>
        <p:spPr>
          <a:xfrm>
            <a:off x="3081312" y="4423875"/>
            <a:ext cx="298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iOS Mobile Application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bf684e748b_0_2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6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bf684e748b_0_2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4700" y="821311"/>
            <a:ext cx="2744544" cy="205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bf684e748b_0_235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bf684e748b_0_235"/>
          <p:cNvSpPr txBox="1"/>
          <p:nvPr/>
        </p:nvSpPr>
        <p:spPr>
          <a:xfrm>
            <a:off x="5270475" y="2571738"/>
            <a:ext cx="34467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lt1"/>
                </a:solidFill>
              </a:rPr>
              <a:t>Machine Learning Model</a:t>
            </a:r>
            <a:endParaRPr sz="20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f684e748b_0_25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ENGINEERING SPECIFICATIONS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6" name="Google Shape;266;gbf684e748b_0_256"/>
          <p:cNvGraphicFramePr/>
          <p:nvPr/>
        </p:nvGraphicFramePr>
        <p:xfrm>
          <a:off x="1197450" y="93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{29C81A45-09B9-4AC1-A0DD-B0FFB7ABBB9B}</a:tableStyleId>
              </a:tblPr>
              <a:tblGrid>
                <a:gridCol w="313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chemeClr val="lt1"/>
                          </a:solidFill>
                        </a:rPr>
                        <a:t>Bluetooth Connectivity</a:t>
                      </a:r>
                      <a:endParaRPr sz="19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chemeClr val="lt1"/>
                          </a:solidFill>
                        </a:rPr>
                        <a:t>Bluetooth Low Energy (BLE)</a:t>
                      </a:r>
                      <a:br>
                        <a:rPr lang="en-GB" sz="1900" u="none" strike="noStrike" cap="none">
                          <a:solidFill>
                            <a:schemeClr val="lt1"/>
                          </a:solidFill>
                        </a:rPr>
                      </a:br>
                      <a:r>
                        <a:rPr lang="en-GB" sz="1900" u="none" strike="noStrike" cap="none">
                          <a:solidFill>
                            <a:schemeClr val="lt1"/>
                          </a:solidFill>
                        </a:rPr>
                        <a:t>Range: 2-3 meters </a:t>
                      </a:r>
                      <a:endParaRPr sz="19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FFFFFF"/>
                          </a:solidFill>
                        </a:rPr>
                        <a:t>Sampling Frequency</a:t>
                      </a:r>
                      <a:endParaRPr sz="19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>
                          <a:solidFill>
                            <a:srgbClr val="FFFFFF"/>
                          </a:solidFill>
                        </a:rPr>
                        <a:t>1</a:t>
                      </a:r>
                      <a:r>
                        <a:rPr lang="en-GB" sz="1900" u="none" strike="noStrike" cap="none">
                          <a:solidFill>
                            <a:srgbClr val="FFFFFF"/>
                          </a:solidFill>
                        </a:rPr>
                        <a:t> [KHz]</a:t>
                      </a:r>
                      <a:endParaRPr sz="19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FFFFFF"/>
                          </a:solidFill>
                        </a:rPr>
                        <a:t>Sensors</a:t>
                      </a:r>
                      <a:endParaRPr sz="19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FFFFFF"/>
                          </a:solidFill>
                        </a:rPr>
                        <a:t>3 Myoware Muscle Sensors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FFFFFF"/>
                          </a:solidFill>
                        </a:rPr>
                        <a:t>Power Consumption</a:t>
                      </a:r>
                      <a:endParaRPr sz="19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FFFFFF"/>
                          </a:solidFill>
                        </a:rPr>
                        <a:t>127 [mAh]</a:t>
                      </a:r>
                      <a:endParaRPr sz="19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b="1" u="none" strike="noStrike" cap="none">
                          <a:solidFill>
                            <a:srgbClr val="FFFFFF"/>
                          </a:solidFill>
                        </a:rPr>
                        <a:t>Machine Learning</a:t>
                      </a:r>
                      <a:endParaRPr sz="19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FFFFFF"/>
                          </a:solidFill>
                        </a:rPr>
                        <a:t>TensorFlow, Recurrent Neural Network, Long-Short Term Memory</a:t>
                      </a:r>
                      <a:endParaRPr sz="19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b="1">
                          <a:solidFill>
                            <a:srgbClr val="FFFFFF"/>
                          </a:solidFill>
                        </a:rPr>
                        <a:t>Machine Learning Model</a:t>
                      </a:r>
                      <a:endParaRPr sz="19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u="none" strike="noStrike" cap="none">
                          <a:solidFill>
                            <a:srgbClr val="FFFFFF"/>
                          </a:solidFill>
                        </a:rPr>
                        <a:t>90% Accuracy</a:t>
                      </a:r>
                      <a:endParaRPr sz="19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GB" sz="1900" b="1">
                          <a:solidFill>
                            <a:schemeClr val="lt1"/>
                          </a:solidFill>
                        </a:rPr>
                        <a:t>Emotion Predictions</a:t>
                      </a:r>
                      <a:endParaRPr sz="19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>
                          <a:solidFill>
                            <a:srgbClr val="FFFFFF"/>
                          </a:solidFill>
                        </a:rPr>
                        <a:t>70% Accuracy</a:t>
                      </a:r>
                      <a:endParaRPr sz="19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7" name="Google Shape;267;gbf684e748b_0_256"/>
          <p:cNvSpPr txBox="1"/>
          <p:nvPr/>
        </p:nvSpPr>
        <p:spPr>
          <a:xfrm>
            <a:off x="3904350" y="4818825"/>
            <a:ext cx="182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EMG Device | </a:t>
            </a:r>
            <a:r>
              <a:rPr lang="en-GB" sz="1100">
                <a:solidFill>
                  <a:srgbClr val="999999"/>
                </a:solidFill>
              </a:rPr>
              <a:t>05/03</a:t>
            </a:r>
            <a:r>
              <a:rPr lang="en-GB" sz="11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/2021</a:t>
            </a:r>
            <a:endParaRPr sz="11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bf684e748b_0_2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7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d6bb117164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770175"/>
            <a:ext cx="79629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d6bb117164_0_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ORIGINAL SCHEDULE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d6bb117164_0_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8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On-screen Show (16:9)</PresentationFormat>
  <Paragraphs>240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Arial</vt:lpstr>
      <vt:lpstr>Lato</vt:lpstr>
      <vt:lpstr>Montserrat</vt:lpstr>
      <vt:lpstr>Focus</vt:lpstr>
      <vt:lpstr> A Prototype Device for Facial Electromyography Signal Collection Final Report  Date: 05/03/2021 Sponsor: Dr. Rose T. Faghih Project Manager: Dr. Steven Pei </vt:lpstr>
      <vt:lpstr>PROBLEMS</vt:lpstr>
      <vt:lpstr>NEEDS</vt:lpstr>
      <vt:lpstr>PURPOSE</vt:lpstr>
      <vt:lpstr>OVERVIEW DIAGRAM</vt:lpstr>
      <vt:lpstr>PATENTS</vt:lpstr>
      <vt:lpstr>DELIVERABLES</vt:lpstr>
      <vt:lpstr>ENGINEERING SPECIFICATIONS</vt:lpstr>
      <vt:lpstr>ORIGINAL SCHEDULE</vt:lpstr>
      <vt:lpstr>UPDATED SCHEDULE</vt:lpstr>
      <vt:lpstr>TASK 1: Microcontroller Programming</vt:lpstr>
      <vt:lpstr>TASK 1: Test Plan and Result</vt:lpstr>
      <vt:lpstr>TASK 2: Machine Learning Model</vt:lpstr>
      <vt:lpstr>TASK 2: Test Plan and Result</vt:lpstr>
      <vt:lpstr>TASK 3: Smartphone Application</vt:lpstr>
      <vt:lpstr>TASK 3: Test Plan and Result</vt:lpstr>
      <vt:lpstr>PROJECT DEMONSTRATION</vt:lpstr>
      <vt:lpstr>CONSTRAINTS</vt:lpstr>
      <vt:lpstr>RISKS MANAGEMENT</vt:lpstr>
      <vt:lpstr>RISKS MANAGEMENT</vt:lpstr>
      <vt:lpstr>RISKS MANAGEMENT</vt:lpstr>
      <vt:lpstr>BUDGET</vt:lpstr>
      <vt:lpstr>EXPENDITURES</vt:lpstr>
      <vt:lpstr>SUMMARY</vt:lpstr>
      <vt:lpstr>ACKNOWLEDGEMENT</vt:lpstr>
      <vt:lpstr>Thank you!</vt:lpstr>
      <vt:lpstr>SUGGESTIONS</vt:lpstr>
      <vt:lpstr>Facial Electrode Locations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Prototype Device for Facial Electromyography Signal Collection Final Report  Date: 05/03/2021 Sponsor: Dr. Rose T. Faghih Project Manager: Dr. Steven Pei </dc:title>
  <cp:lastModifiedBy>Vu, Toan P</cp:lastModifiedBy>
  <cp:revision>1</cp:revision>
  <dcterms:modified xsi:type="dcterms:W3CDTF">2021-05-04T17:15:18Z</dcterms:modified>
</cp:coreProperties>
</file>